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  <p:sldId id="256" r:id="rId5"/>
    <p:sldId id="257" r:id="rId6"/>
    <p:sldId id="263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EFD17-7E79-4AE3-916E-C35C5D9DCD13}" type="datetimeFigureOut">
              <a:rPr lang="ru-RU" smtClean="0"/>
              <a:t>11.04.2011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10D45-9922-4084-8A52-C79D6316BF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A%D0%BE%D0%BB%D0%B8%D1%87%D0%B5%D1%81%D1%82%D0%B2%D0%BE_%D1%82%D0%B5%D0%BF%D0%BB%D0%BE%D1%82%D1%8B" TargetMode="External"/><Relationship Id="rId3" Type="http://schemas.openxmlformats.org/officeDocument/2006/relationships/hyperlink" Target="http://ru.wikipedia.org/wiki/%D0%90%D0%BA%D1%80%D0%BE%D0%BD%D0%B8%D0%BC" TargetMode="External"/><Relationship Id="rId7" Type="http://schemas.openxmlformats.org/officeDocument/2006/relationships/hyperlink" Target="http://ru.wikipedia.org/wiki/%D0%AD%D0%BB%D0%B5%D0%BA%D1%82%D1%80%D0%B8%D1%87%D0%B5%D1%81%D1%82%D0%B2%D0%BE" TargetMode="External"/><Relationship Id="rId12" Type="http://schemas.openxmlformats.org/officeDocument/2006/relationships/hyperlink" Target="http://ru.wikipedia.org/wiki/%D0%9F%D0%BE%D0%BB%D1%8F%D1%80%D0%B8%D0%B7%D0%B0%D1%86%D0%B8%D1%8F_%D1%8D%D0%BB%D0%B5%D0%BA%D1%82%D1%80%D0%BE%D0%BC%D0%B0%D0%B3%D0%BD%D0%B8%D1%82%D0%BD%D1%8B%D1%85_%D0%B2%D0%BE%D0%BB%D0%BD" TargetMode="External"/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u.wikipedia.org/wiki/%D0%AD%D0%BD%D0%B5%D1%80%D0%B3%D0%B8%D1%8F" TargetMode="External"/><Relationship Id="rId11" Type="http://schemas.openxmlformats.org/officeDocument/2006/relationships/hyperlink" Target="http://ru.wikipedia.org/wiki/%D0%9C%D0%BE%D0%BD%D0%BE%D1%85%D1%80%D0%BE%D0%BC%D0%B0%D1%82%D0%B8%D1%87%D0%B5%D1%81%D0%BA%D0%BE%D0%B5_%D0%B8%D0%B7%D0%BB%D1%83%D1%87%D0%B5%D0%BD%D0%B8%D0%B5" TargetMode="External"/><Relationship Id="rId5" Type="http://schemas.openxmlformats.org/officeDocument/2006/relationships/hyperlink" Target="http://ru.wikipedia.org/wiki/%D0%92%D1%8B%D0%BD%D1%83%D0%B6%D0%B4%D0%B5%D0%BD%D0%BD%D0%BE%D0%B5_%D0%B8%D0%B7%D0%BB%D1%83%D1%87%D0%B5%D0%BD%D0%B8%D0%B5" TargetMode="External"/><Relationship Id="rId10" Type="http://schemas.openxmlformats.org/officeDocument/2006/relationships/hyperlink" Target="http://ru.wikipedia.org/wiki/%D0%9A%D0%BE%D0%B3%D0%B5%D1%80%D0%B5%D0%BD%D1%82%D0%BD%D0%BE%D1%81%D1%82%D1%8C" TargetMode="External"/><Relationship Id="rId4" Type="http://schemas.openxmlformats.org/officeDocument/2006/relationships/hyperlink" Target="http://ru.wikipedia.org/wiki/%D0%A1%D0%B2%D0%B5%D1%82" TargetMode="External"/><Relationship Id="rId9" Type="http://schemas.openxmlformats.org/officeDocument/2006/relationships/hyperlink" Target="http://ru.wikipedia.org/wiki/%D0%A5%D0%B8%D0%BC%D0%B8%D1%8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271" y="1423988"/>
            <a:ext cx="8738865" cy="4525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Спонтанное излучение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Вынужденное излучение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69" y="1340768"/>
            <a:ext cx="8643967" cy="478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08589" cy="4750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ru-RU" dirty="0" smtClean="0"/>
              <a:t>Лазер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268760"/>
            <a:ext cx="7632848" cy="417646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  <a:hlinkClick r:id="rId2" tooltip="Английский язык"/>
              </a:rPr>
              <a:t>англ.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en-US" sz="4800" b="1" i="1" dirty="0" smtClean="0">
                <a:solidFill>
                  <a:schemeClr val="tx1"/>
                </a:solidFill>
                <a:hlinkClick r:id="rId3" tooltip="Акроним"/>
              </a:rPr>
              <a:t>L</a:t>
            </a:r>
            <a:r>
              <a:rPr lang="en-US" sz="4800" b="1" i="1" dirty="0" smtClean="0">
                <a:solidFill>
                  <a:schemeClr val="tx1"/>
                </a:solidFill>
              </a:rPr>
              <a:t>aser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от </a:t>
            </a:r>
            <a:r>
              <a:rPr lang="ru-RU" dirty="0" smtClean="0">
                <a:solidFill>
                  <a:schemeClr val="tx1"/>
                </a:solidFill>
                <a:hlinkClick r:id="rId2" tooltip="Английский язык"/>
              </a:rPr>
              <a:t>англ.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  <a:r>
              <a:rPr lang="en-US" i="1" dirty="0" smtClean="0">
                <a:solidFill>
                  <a:schemeClr val="tx1"/>
                </a:solidFill>
              </a:rPr>
              <a:t>light amplification by stimulated emission of radiation</a:t>
            </a:r>
            <a:r>
              <a:rPr lang="en-US" dirty="0" smtClean="0">
                <a:solidFill>
                  <a:schemeClr val="tx1"/>
                </a:solidFill>
              </a:rPr>
              <a:t> — </a:t>
            </a:r>
            <a:r>
              <a:rPr lang="ru-RU" dirty="0" smtClean="0">
                <a:solidFill>
                  <a:schemeClr val="tx1"/>
                </a:solidFill>
              </a:rPr>
              <a:t>усиление </a:t>
            </a:r>
            <a:r>
              <a:rPr lang="ru-RU" dirty="0" smtClean="0">
                <a:solidFill>
                  <a:schemeClr val="tx1"/>
                </a:solidFill>
                <a:hlinkClick r:id="rId4" tooltip="Свет"/>
              </a:rPr>
              <a:t>света</a:t>
            </a:r>
            <a:r>
              <a:rPr lang="ru-RU" dirty="0" smtClean="0">
                <a:solidFill>
                  <a:schemeClr val="tx1"/>
                </a:solidFill>
              </a:rPr>
              <a:t> посредством </a:t>
            </a:r>
            <a:r>
              <a:rPr lang="ru-RU" dirty="0" smtClean="0">
                <a:solidFill>
                  <a:schemeClr val="tx1"/>
                </a:solidFill>
                <a:hlinkClick r:id="rId5" tooltip="Вынужденное излучение"/>
              </a:rPr>
              <a:t>вынужденного излучения</a:t>
            </a:r>
            <a:r>
              <a:rPr lang="ru-RU" dirty="0" smtClean="0">
                <a:solidFill>
                  <a:schemeClr val="tx1"/>
                </a:solidFill>
              </a:rPr>
              <a:t>), 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err="1" smtClean="0">
                <a:solidFill>
                  <a:schemeClr val="tx1"/>
                </a:solidFill>
              </a:rPr>
              <a:t>опти́ческий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ква́нтовый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генера́тор</a:t>
            </a:r>
            <a:r>
              <a:rPr lang="ru-RU" dirty="0" smtClean="0">
                <a:solidFill>
                  <a:schemeClr val="tx1"/>
                </a:solidFill>
              </a:rPr>
              <a:t> — устройство, преобразующее </a:t>
            </a:r>
            <a:r>
              <a:rPr lang="ru-RU" dirty="0" smtClean="0">
                <a:solidFill>
                  <a:schemeClr val="tx1"/>
                </a:solidFill>
                <a:hlinkClick r:id="rId6" tooltip="Энергия"/>
              </a:rPr>
              <a:t>энергию</a:t>
            </a:r>
            <a:r>
              <a:rPr lang="ru-RU" dirty="0" smtClean="0">
                <a:solidFill>
                  <a:schemeClr val="tx1"/>
                </a:solidFill>
              </a:rPr>
              <a:t> накачки (</a:t>
            </a:r>
            <a:r>
              <a:rPr lang="ru-RU" dirty="0" smtClean="0">
                <a:solidFill>
                  <a:schemeClr val="tx1"/>
                </a:solidFill>
                <a:hlinkClick r:id="rId4" tooltip="Свет"/>
              </a:rPr>
              <a:t>световую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  <a:hlinkClick r:id="rId7" tooltip="Электричество"/>
              </a:rPr>
              <a:t>электрическую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  <a:hlinkClick r:id="rId8" tooltip="Количество теплоты"/>
              </a:rPr>
              <a:t>тепловую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  <a:hlinkClick r:id="rId9" tooltip="Химия"/>
              </a:rPr>
              <a:t>химическую</a:t>
            </a:r>
            <a:r>
              <a:rPr lang="ru-RU" dirty="0" smtClean="0">
                <a:solidFill>
                  <a:schemeClr val="tx1"/>
                </a:solidFill>
              </a:rPr>
              <a:t> и др.) в энергию </a:t>
            </a:r>
            <a:r>
              <a:rPr lang="ru-RU" dirty="0" smtClean="0">
                <a:solidFill>
                  <a:schemeClr val="tx1"/>
                </a:solidFill>
                <a:hlinkClick r:id="rId10" tooltip="Когерентность"/>
              </a:rPr>
              <a:t>когерентного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  <a:hlinkClick r:id="rId11" tooltip="Монохроматическое излучение"/>
              </a:rPr>
              <a:t>монохроматического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  <a:hlinkClick r:id="rId12" tooltip="Поляризация электромагнитных волн"/>
              </a:rPr>
              <a:t>поляризованного</a:t>
            </a:r>
            <a:r>
              <a:rPr lang="ru-RU" dirty="0" smtClean="0">
                <a:solidFill>
                  <a:schemeClr val="tx1"/>
                </a:solidFill>
              </a:rPr>
              <a:t> и узконаправленного потока излучения.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Устройство лазера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лазеры состоят из трёх основных частей:</a:t>
            </a:r>
          </a:p>
          <a:p>
            <a:r>
              <a:rPr lang="ru-RU" dirty="0" smtClean="0"/>
              <a:t>активной (рабочей) среды;</a:t>
            </a:r>
          </a:p>
          <a:p>
            <a:r>
              <a:rPr lang="ru-RU" dirty="0" smtClean="0"/>
              <a:t>системы накачки (источник энергии);</a:t>
            </a:r>
          </a:p>
          <a:p>
            <a:r>
              <a:rPr lang="ru-RU" dirty="0" smtClean="0"/>
              <a:t>оптического резонатора (может отсутствовать, если лазер работает в режиме усилителя).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8005" y="0"/>
            <a:ext cx="8796469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08867" cy="6373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43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Спонтанное излучение</vt:lpstr>
      <vt:lpstr>Вынужденное излучение</vt:lpstr>
      <vt:lpstr>Слайд 3</vt:lpstr>
      <vt:lpstr>Лазер</vt:lpstr>
      <vt:lpstr>Устройство лазера</vt:lpstr>
      <vt:lpstr>Слайд 6</vt:lpstr>
      <vt:lpstr>Слайд 7</vt:lpstr>
    </vt:vector>
  </TitlesOfParts>
  <Company>EC-ICS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Лазер</dc:title>
  <dc:creator>Пользователь Windows</dc:creator>
  <cp:lastModifiedBy>Пользователь Windows</cp:lastModifiedBy>
  <cp:revision>4</cp:revision>
  <dcterms:created xsi:type="dcterms:W3CDTF">2011-04-11T08:30:11Z</dcterms:created>
  <dcterms:modified xsi:type="dcterms:W3CDTF">2011-04-11T08:55:12Z</dcterms:modified>
</cp:coreProperties>
</file>